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379" r:id="rId2"/>
    <p:sldId id="381" r:id="rId3"/>
    <p:sldId id="382" r:id="rId4"/>
    <p:sldId id="357" r:id="rId5"/>
    <p:sldId id="395" r:id="rId6"/>
    <p:sldId id="393" r:id="rId7"/>
    <p:sldId id="394" r:id="rId8"/>
    <p:sldId id="390" r:id="rId9"/>
    <p:sldId id="396" r:id="rId10"/>
    <p:sldId id="383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D42CC0"/>
    <a:srgbClr val="000099"/>
    <a:srgbClr val="003300"/>
    <a:srgbClr val="FFFFFF"/>
    <a:srgbClr val="996633"/>
    <a:srgbClr val="FFFF66"/>
    <a:srgbClr val="FF66CC"/>
    <a:srgbClr val="99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32" autoAdjust="0"/>
    <p:restoredTop sz="94761" autoAdjust="0"/>
  </p:normalViewPr>
  <p:slideViewPr>
    <p:cSldViewPr>
      <p:cViewPr>
        <p:scale>
          <a:sx n="50" d="100"/>
          <a:sy n="50" d="100"/>
        </p:scale>
        <p:origin x="-10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FBACB22-0A5D-4B9F-849E-EDA35697C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BFBBDB7D-32B2-499C-ACA7-0EB4580D3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T0" fmla="*/ 8474 w 43200"/>
                <a:gd name="T1" fmla="*/ 3400 h 43200"/>
                <a:gd name="T2" fmla="*/ 4900 w 43200"/>
                <a:gd name="T3" fmla="*/ 42 h 43200"/>
                <a:gd name="T4" fmla="*/ 4237 w 43200"/>
                <a:gd name="T5" fmla="*/ 3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85" name="Rectangle 1029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293813" y="7620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6" name="Rectangle 1030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3429000" y="2085975"/>
            <a:ext cx="5638800" cy="1038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E89DAC43-AB3E-441C-8711-C655DE86562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295400" y="6365875"/>
            <a:ext cx="4267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 b="0">
                <a:latin typeface="+mn-lt"/>
              </a:defRPr>
            </a:lvl2pPr>
          </a:lstStyle>
          <a:p>
            <a:pPr lvl="1">
              <a:defRPr/>
            </a:pPr>
            <a:fld id="{AA2DBD1A-51F0-49D9-A213-FCF849B8DCD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 advTm="3000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3000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3000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3000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 advTm="3000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3000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advClick="0" advTm="3000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advClick="0" advTm="3000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3000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 advTm="3000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advClick="0" advTm="3000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T0" fmla="*/ 10596 w 43200"/>
                <a:gd name="T1" fmla="*/ 4312 h 43200"/>
                <a:gd name="T2" fmla="*/ 5298 w 43200"/>
                <a:gd name="T3" fmla="*/ 0 h 43200"/>
                <a:gd name="T4" fmla="*/ 5298 w 43200"/>
                <a:gd name="T5" fmla="*/ 4312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advClick="0" advTm="3000">
    <p:blinds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tvtl.bachkim.vn/uploads/resources/364/thumbnails2/Pastel_Beauty.jpg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file:///G:\Hay%20giu%20cho%20em%20bau%20troi%20xanh%20(Melody).mp3" TargetMode="External"/><Relationship Id="rId1" Type="http://schemas.openxmlformats.org/officeDocument/2006/relationships/audio" Target="file:///D:\GIAOAN%20DIEN%20TU\LUYEN%20TU%20VA%20CAU\Chi%20ong%20nau.wma" TargetMode="External"/><Relationship Id="rId6" Type="http://schemas.openxmlformats.org/officeDocument/2006/relationships/image" Target="http://tvtl.bachkim.vn/uploads/resources/364/thumbnails2/Pastel_Beauty.jpg.jpg" TargetMode="Externa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Em%20yeu%20hoa%20binh%20(Melody).mp3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://tulieu.bachkim.vn/document/download/doc_id/1773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0"/>
            <a:ext cx="8080375" cy="381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sz="4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2625" y="0"/>
            <a:ext cx="7772400" cy="6096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3200" b="0">
              <a:latin typeface="Arial" charset="0"/>
            </a:endParaRPr>
          </a:p>
        </p:txBody>
      </p:sp>
      <p:pic>
        <p:nvPicPr>
          <p:cNvPr id="3077" name="Picture 7" descr="Pastel_Beauty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595" name="WordArt 11"/>
          <p:cNvSpPr>
            <a:spLocks noChangeArrowheads="1" noChangeShapeType="1" noTextEdit="1"/>
          </p:cNvSpPr>
          <p:nvPr/>
        </p:nvSpPr>
        <p:spPr bwMode="auto">
          <a:xfrm>
            <a:off x="838200" y="762000"/>
            <a:ext cx="7162800" cy="33845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en-US" sz="44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9900CC"/>
                </a:solidFill>
                <a:latin typeface="Arial"/>
                <a:cs typeface="Arial"/>
              </a:rPr>
              <a:t>KỂ CHUYỆN </a:t>
            </a:r>
          </a:p>
        </p:txBody>
      </p:sp>
      <p:sp>
        <p:nvSpPr>
          <p:cNvPr id="195596" name="WordArt 12"/>
          <p:cNvSpPr>
            <a:spLocks noChangeArrowheads="1" noChangeShapeType="1" noTextEdit="1"/>
          </p:cNvSpPr>
          <p:nvPr/>
        </p:nvSpPr>
        <p:spPr bwMode="auto">
          <a:xfrm>
            <a:off x="3048000" y="3810000"/>
            <a:ext cx="3733800" cy="12985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en-US" sz="3600" kern="10" spc="-360">
                <a:ln w="12700" cap="sq">
                  <a:solidFill>
                    <a:srgbClr val="000099"/>
                  </a:solidFill>
                  <a:round/>
                  <a:headEnd type="none" w="sm" len="sm"/>
                  <a:tailEnd type="none" w="sm" len="sm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LỚP 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955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95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955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95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90" grpId="0"/>
      <p:bldP spid="195595" grpId="0" animBg="1"/>
      <p:bldP spid="19559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6868" name="Chi ong nau.wma">
            <a:hlinkClick r:id="" action="ppaction://media"/>
          </p:cNvPr>
          <p:cNvPicPr>
            <a:picLocks noRot="1" noChangeAspect="1" noChangeArrowheads="1"/>
          </p:cNvPicPr>
          <p:nvPr>
            <p:ph sz="half" idx="1"/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435225" y="3886200"/>
            <a:ext cx="304800" cy="304800"/>
          </a:xfrm>
          <a:noFill/>
          <a:ln>
            <a:miter lim="800000"/>
            <a:headEnd/>
            <a:tailEnd/>
          </a:ln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3200" b="0">
              <a:latin typeface="Arial" charset="0"/>
            </a:endParaRPr>
          </a:p>
        </p:txBody>
      </p:sp>
      <p:pic>
        <p:nvPicPr>
          <p:cNvPr id="12293" name="Picture 5" descr="Pastel_Beauty.jpg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856" name="Rectangle 8"/>
          <p:cNvSpPr>
            <a:spLocks noChangeArrowheads="1"/>
          </p:cNvSpPr>
          <p:nvPr/>
        </p:nvSpPr>
        <p:spPr bwMode="auto">
          <a:xfrm>
            <a:off x="0" y="3657600"/>
            <a:ext cx="876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</a:t>
            </a:r>
            <a:endParaRPr lang="en-US">
              <a:latin typeface="Arial"/>
            </a:endParaRPr>
          </a:p>
        </p:txBody>
      </p:sp>
      <p:pic>
        <p:nvPicPr>
          <p:cNvPr id="206884" name="Hay giu cho em bau troi xanh (Melody)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Text Box 37"/>
          <p:cNvSpPr txBox="1">
            <a:spLocks noChangeArrowheads="1"/>
          </p:cNvSpPr>
          <p:nvPr/>
        </p:nvSpPr>
        <p:spPr bwMode="auto">
          <a:xfrm>
            <a:off x="533400" y="4495800"/>
            <a:ext cx="5410200" cy="182880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VỀ NHÀ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4000">
                <a:solidFill>
                  <a:schemeClr val="bg1"/>
                </a:solidFill>
                <a:latin typeface="Arial" charset="0"/>
              </a:rPr>
              <a:t>TẬP KỂ LẠI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latin typeface="Arial" charset="0"/>
              </a:rPr>
              <a:t>CHUẨN BỊ BÀI SAU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86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068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 nodeType="clickPar">
                      <p:stCondLst>
                        <p:cond delay="0"/>
                      </p:stCondLst>
                      <p:childTnLst>
                        <p:par>
                          <p:cTn id="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88216" fill="hold"/>
                                        <p:tgtEl>
                                          <p:spTgt spid="2068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884"/>
                  </p:tgtEl>
                </p:cond>
              </p:nextCondLst>
            </p:seq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88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sz="40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z="2800" smtClean="0">
              <a:latin typeface="Arial" charset="0"/>
            </a:endParaRP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28600" y="838200"/>
            <a:ext cx="8686800" cy="4648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10319"/>
                <a:gd name="adj2" fmla="val -356"/>
              </a:avLst>
            </a:prstTxWarp>
          </a:bodyPr>
          <a:lstStyle/>
          <a:p>
            <a:r>
              <a:rPr lang="vi-VN" sz="3200" kern="10">
                <a:ln w="9525">
                  <a:noFill/>
                  <a:round/>
                  <a:headEnd/>
                  <a:tailEnd/>
                </a:ln>
                <a:solidFill>
                  <a:srgbClr val="F9AC9F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Arial"/>
                <a:cs typeface="Arial"/>
              </a:rPr>
              <a:t>nhiƯt liƯt chµo mõng quý thÇy c« </a:t>
            </a:r>
          </a:p>
          <a:p>
            <a:r>
              <a:rPr lang="vi-VN" sz="3200" kern="10">
                <a:ln w="9525">
                  <a:noFill/>
                  <a:round/>
                  <a:headEnd/>
                  <a:tailEnd/>
                </a:ln>
                <a:solidFill>
                  <a:srgbClr val="F9AC9F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Arial"/>
                <a:cs typeface="Arial"/>
              </a:rPr>
              <a:t>đến dự giờ thăm lớp ba 7</a:t>
            </a:r>
            <a:endParaRPr lang="en-US" sz="3200" kern="10">
              <a:ln w="9525">
                <a:noFill/>
                <a:round/>
                <a:headEnd/>
                <a:tailEnd/>
              </a:ln>
              <a:solidFill>
                <a:srgbClr val="F9AC9F"/>
              </a:solidFill>
              <a:effectLst>
                <a:outerShdw dist="53882" dir="2700000" algn="ctr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101" name="Picture 5" descr="butterflies_flowers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7639" name="Em yeu hoa binh (Melody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7640" name="AutoShape 8"/>
          <p:cNvSpPr>
            <a:spLocks noChangeArrowheads="1"/>
          </p:cNvSpPr>
          <p:nvPr/>
        </p:nvSpPr>
        <p:spPr bwMode="auto">
          <a:xfrm>
            <a:off x="609600" y="304800"/>
            <a:ext cx="6400800" cy="1295400"/>
          </a:xfrm>
          <a:prstGeom prst="horizontalScroll">
            <a:avLst>
              <a:gd name="adj" fmla="val 12500"/>
            </a:avLst>
          </a:prstGeom>
          <a:noFill/>
          <a:ln w="12700">
            <a:solidFill>
              <a:srgbClr val="FFFFFF"/>
            </a:solidFill>
            <a:round/>
            <a:headEnd type="none" w="sm" len="sm"/>
            <a:tailEnd type="none" w="sm" len="sm"/>
          </a:ln>
        </p:spPr>
        <p:txBody>
          <a:bodyPr lIns="92075" tIns="46038" rIns="92075" bIns="46038" anchor="ctr"/>
          <a:lstStyle/>
          <a:p>
            <a:r>
              <a:rPr lang="en-US" sz="3600">
                <a:solidFill>
                  <a:schemeClr val="tx2"/>
                </a:solidFill>
                <a:latin typeface="Arial" charset="0"/>
              </a:rPr>
              <a:t/>
            </a:r>
            <a:br>
              <a:rPr lang="en-US" sz="3600">
                <a:solidFill>
                  <a:schemeClr val="tx2"/>
                </a:solidFill>
                <a:latin typeface="Arial" charset="0"/>
              </a:rPr>
            </a:br>
            <a:r>
              <a:rPr lang="en-US" sz="4000">
                <a:solidFill>
                  <a:schemeClr val="hlink"/>
                </a:solidFill>
                <a:latin typeface="Arial" charset="0"/>
              </a:rPr>
              <a:t>KIỂM BÀI CŨ</a:t>
            </a:r>
            <a:br>
              <a:rPr lang="en-US" sz="4000">
                <a:solidFill>
                  <a:schemeClr val="hlink"/>
                </a:solidFill>
                <a:latin typeface="Arial" charset="0"/>
              </a:rPr>
            </a:br>
            <a:endParaRPr lang="en-US" sz="40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97641" name="Rectangle 9"/>
          <p:cNvSpPr>
            <a:spLocks noChangeArrowheads="1"/>
          </p:cNvSpPr>
          <p:nvPr/>
        </p:nvSpPr>
        <p:spPr bwMode="auto">
          <a:xfrm>
            <a:off x="457200" y="1828800"/>
            <a:ext cx="754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sz="4800">
                <a:solidFill>
                  <a:schemeClr val="bg1"/>
                </a:solidFill>
                <a:latin typeface="Arial" charset="0"/>
              </a:rPr>
              <a:t>Kể L</a:t>
            </a:r>
            <a:r>
              <a:rPr lang="en-US" sz="5400">
                <a:solidFill>
                  <a:schemeClr val="bg1"/>
                </a:solidFill>
                <a:latin typeface="Times New Roman" pitchFamily="18" charset="0"/>
              </a:rPr>
              <a:t>ạ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i</a:t>
            </a:r>
            <a:r>
              <a:rPr lang="en-US" sz="4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charset="0"/>
              </a:rPr>
              <a:t>câu chuyện Tiếng vĩ cầm ở Mỹ Lai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4611" fill="hold"/>
                                        <p:tgtEl>
                                          <p:spTgt spid="1976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7639"/>
                </p:tgtEl>
              </p:cMediaNode>
            </p:audio>
          </p:childTnLst>
        </p:cTn>
      </p:par>
    </p:tnLst>
    <p:bldLst>
      <p:bldP spid="197640" grpId="0" animBg="1"/>
      <p:bldP spid="19764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38" name="Picture 14" descr="Tieng-Viet-5-Tap-1-SGK-T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28600"/>
            <a:ext cx="5486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16"/>
          <p:cNvSpPr txBox="1">
            <a:spLocks noChangeArrowheads="1"/>
          </p:cNvSpPr>
          <p:nvPr/>
        </p:nvSpPr>
        <p:spPr bwMode="auto">
          <a:xfrm>
            <a:off x="304800" y="685800"/>
            <a:ext cx="3124200" cy="256381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-"/>
            </a:pPr>
            <a:r>
              <a:rPr lang="en-US" sz="3600">
                <a:solidFill>
                  <a:srgbClr val="FFCC00"/>
                </a:solidFill>
                <a:latin typeface="Arial" charset="0"/>
              </a:rPr>
              <a:t>Tranh vẽ gì?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3600">
                <a:solidFill>
                  <a:srgbClr val="FFCC00"/>
                </a:solidFill>
                <a:latin typeface="Arial" charset="0"/>
              </a:rPr>
              <a:t> Bức tranh đ</a:t>
            </a:r>
            <a:r>
              <a:rPr lang="en-US" sz="3200">
                <a:solidFill>
                  <a:srgbClr val="FFCC00"/>
                </a:solidFill>
                <a:latin typeface="Arial" charset="0"/>
              </a:rPr>
              <a:t>ó </a:t>
            </a:r>
            <a:r>
              <a:rPr lang="en-US" sz="3600">
                <a:solidFill>
                  <a:srgbClr val="FFCC00"/>
                </a:solidFill>
                <a:latin typeface="Arial" charset="0"/>
              </a:rPr>
              <a:t>thể hiện nội dung gì?</a:t>
            </a:r>
          </a:p>
        </p:txBody>
      </p:sp>
      <p:sp>
        <p:nvSpPr>
          <p:cNvPr id="205841" name="Rectangle 17"/>
          <p:cNvSpPr>
            <a:spLocks noChangeArrowheads="1"/>
          </p:cNvSpPr>
          <p:nvPr/>
        </p:nvSpPr>
        <p:spPr bwMode="auto">
          <a:xfrm>
            <a:off x="4114800" y="457200"/>
            <a:ext cx="4495800" cy="381000"/>
          </a:xfrm>
          <a:prstGeom prst="rect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058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304800" y="457200"/>
            <a:ext cx="84613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sz="4800" b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</a:t>
            </a:r>
          </a:p>
        </p:txBody>
      </p:sp>
      <p:sp>
        <p:nvSpPr>
          <p:cNvPr id="169991" name="Rectangle 7"/>
          <p:cNvSpPr>
            <a:spLocks noChangeArrowheads="1"/>
          </p:cNvSpPr>
          <p:nvPr/>
        </p:nvSpPr>
        <p:spPr bwMode="auto">
          <a:xfrm>
            <a:off x="0" y="7620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562" tIns="46038" rIns="182562" bIns="46038"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i="1" u="sng">
                <a:solidFill>
                  <a:srgbClr val="FFFF66"/>
                </a:solidFill>
                <a:latin typeface="Arial" charset="0"/>
              </a:rPr>
              <a:t>Đề bài: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sz="3200">
                <a:solidFill>
                  <a:srgbClr val="FF66CC"/>
                </a:solidFill>
                <a:latin typeface="Arial" charset="0"/>
              </a:rPr>
              <a:t>Kể lại một câu chuyện em </a:t>
            </a:r>
            <a:r>
              <a:rPr lang="vi-VN" sz="3200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66CC"/>
                </a:solidFill>
                <a:latin typeface="Arial" charset="0"/>
              </a:rPr>
              <a:t>ã  nghe hay </a:t>
            </a:r>
            <a:r>
              <a:rPr lang="vi-VN" sz="3200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66CC"/>
                </a:solidFill>
                <a:latin typeface="Arial" charset="0"/>
              </a:rPr>
              <a:t>ã </a:t>
            </a:r>
            <a:r>
              <a:rPr lang="vi-VN" sz="3200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66CC"/>
                </a:solidFill>
                <a:latin typeface="Arial" charset="0"/>
              </a:rPr>
              <a:t>ọc ca ngợi hoà bình, chống chiến tranh.</a:t>
            </a:r>
            <a:endParaRPr lang="en-US" sz="3200" i="1">
              <a:solidFill>
                <a:srgbClr val="FF66CC"/>
              </a:solidFill>
              <a:latin typeface="Arial" charset="0"/>
            </a:endParaRPr>
          </a:p>
        </p:txBody>
      </p:sp>
      <p:sp>
        <p:nvSpPr>
          <p:cNvPr id="6148" name="Line 34"/>
          <p:cNvSpPr>
            <a:spLocks noChangeShapeType="1"/>
          </p:cNvSpPr>
          <p:nvPr/>
        </p:nvSpPr>
        <p:spPr bwMode="auto">
          <a:xfrm>
            <a:off x="0" y="7467600"/>
            <a:ext cx="6324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024" name="Rectangle 40"/>
          <p:cNvSpPr>
            <a:spLocks noChangeArrowheads="1"/>
          </p:cNvSpPr>
          <p:nvPr/>
        </p:nvSpPr>
        <p:spPr bwMode="auto">
          <a:xfrm>
            <a:off x="457200" y="0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</a:t>
            </a:r>
            <a:r>
              <a:rPr lang="en-US" sz="36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 </a:t>
            </a:r>
            <a:r>
              <a:rPr lang="vi-VN" sz="36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ã nghe, </a:t>
            </a:r>
            <a:r>
              <a:rPr lang="vi-VN" sz="36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ã </a:t>
            </a:r>
            <a:r>
              <a:rPr lang="vi-VN" sz="36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ọc</a:t>
            </a:r>
          </a:p>
        </p:txBody>
      </p:sp>
      <p:sp>
        <p:nvSpPr>
          <p:cNvPr id="170026" name="Line 42"/>
          <p:cNvSpPr>
            <a:spLocks noChangeShapeType="1"/>
          </p:cNvSpPr>
          <p:nvPr/>
        </p:nvSpPr>
        <p:spPr bwMode="auto">
          <a:xfrm>
            <a:off x="5638800" y="1752600"/>
            <a:ext cx="1752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027" name="Line 43"/>
          <p:cNvSpPr>
            <a:spLocks noChangeShapeType="1"/>
          </p:cNvSpPr>
          <p:nvPr/>
        </p:nvSpPr>
        <p:spPr bwMode="auto">
          <a:xfrm>
            <a:off x="8458200" y="1676400"/>
            <a:ext cx="6858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028" name="Line 44"/>
          <p:cNvSpPr>
            <a:spLocks noChangeShapeType="1"/>
          </p:cNvSpPr>
          <p:nvPr/>
        </p:nvSpPr>
        <p:spPr bwMode="auto">
          <a:xfrm>
            <a:off x="1600200" y="2286000"/>
            <a:ext cx="67818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029" name="Text Box 45"/>
          <p:cNvSpPr txBox="1">
            <a:spLocks noChangeArrowheads="1"/>
          </p:cNvSpPr>
          <p:nvPr/>
        </p:nvSpPr>
        <p:spPr bwMode="auto">
          <a:xfrm>
            <a:off x="457200" y="3200400"/>
            <a:ext cx="7772400" cy="120015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latin typeface="Arial" charset="0"/>
              </a:rPr>
              <a:t>Em hãy nêu tên câu chuyện mình định kể.</a:t>
            </a:r>
          </a:p>
        </p:txBody>
      </p:sp>
      <p:sp>
        <p:nvSpPr>
          <p:cNvPr id="170030" name="Line 46"/>
          <p:cNvSpPr>
            <a:spLocks noChangeShapeType="1"/>
          </p:cNvSpPr>
          <p:nvPr/>
        </p:nvSpPr>
        <p:spPr bwMode="auto">
          <a:xfrm flipV="1">
            <a:off x="457200" y="2209800"/>
            <a:ext cx="762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032" name="Rectangle 48"/>
          <p:cNvSpPr>
            <a:spLocks noChangeArrowheads="1"/>
          </p:cNvSpPr>
          <p:nvPr/>
        </p:nvSpPr>
        <p:spPr bwMode="auto">
          <a:xfrm>
            <a:off x="0" y="2738438"/>
            <a:ext cx="9525000" cy="3786187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rgbClr val="FFFF66"/>
                </a:solidFill>
                <a:latin typeface="Arial" charset="0"/>
              </a:rPr>
              <a:t>Nội dung:</a:t>
            </a:r>
          </a:p>
          <a:p>
            <a:pPr algn="l"/>
            <a:r>
              <a:rPr lang="en-US" sz="3200">
                <a:latin typeface="Arial" charset="0"/>
              </a:rPr>
              <a:t>Những câu chuyện về cuộc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ấu tranh chống chiến tranh xâm l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ợc (nh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 truyện Anh bộ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ội Cụ Hồ gốc Bỉ - tuần 4)</a:t>
            </a:r>
          </a:p>
          <a:p>
            <a:pPr algn="l"/>
            <a:r>
              <a:rPr lang="en-US" sz="3200">
                <a:latin typeface="Arial" charset="0"/>
              </a:rPr>
              <a:t>Những câu chuyện về 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ớc vọng hoà bình( nh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 truyện Những con sếu bằng giấy - tuần 4)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</a:pPr>
            <a:endParaRPr lang="en-US" sz="36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0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0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0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0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0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0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0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70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0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0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1" grpId="0"/>
      <p:bldP spid="170026" grpId="0" animBg="1"/>
      <p:bldP spid="170027" grpId="0" animBg="1"/>
      <p:bldP spid="170028" grpId="0" animBg="1"/>
      <p:bldP spid="170029" grpId="0"/>
      <p:bldP spid="170029" grpId="1"/>
      <p:bldP spid="170029" grpId="2"/>
      <p:bldP spid="170030" grpId="0" animBg="1"/>
      <p:bldP spid="1700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3" name="Rectangle 5"/>
          <p:cNvSpPr>
            <a:spLocks noChangeArrowheads="1"/>
          </p:cNvSpPr>
          <p:nvPr/>
        </p:nvSpPr>
        <p:spPr bwMode="auto">
          <a:xfrm>
            <a:off x="457200" y="0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</a:t>
            </a:r>
            <a:r>
              <a:rPr lang="en-US" sz="4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 </a:t>
            </a:r>
            <a:r>
              <a:rPr lang="vi-VN" sz="4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4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ã nghe, </a:t>
            </a:r>
            <a:r>
              <a:rPr lang="vi-VN" sz="4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4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ã </a:t>
            </a:r>
            <a:r>
              <a:rPr lang="vi-VN" sz="4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4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ọc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0" y="6096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562" tIns="46038" rIns="182562" bIns="46038"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sz="3200" i="1" u="sng">
                <a:solidFill>
                  <a:srgbClr val="FFFF66"/>
                </a:solidFill>
                <a:latin typeface="Arial" charset="0"/>
              </a:rPr>
              <a:t>Đề bài: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sz="3200">
                <a:solidFill>
                  <a:srgbClr val="FF66CC"/>
                </a:solidFill>
                <a:latin typeface="Arial" charset="0"/>
              </a:rPr>
              <a:t>Kể lại một câu chuyện em </a:t>
            </a:r>
            <a:r>
              <a:rPr lang="vi-VN" sz="3200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66CC"/>
                </a:solidFill>
                <a:latin typeface="Arial" charset="0"/>
              </a:rPr>
              <a:t>ã  nghe hay </a:t>
            </a:r>
            <a:r>
              <a:rPr lang="vi-VN" sz="3200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66CC"/>
                </a:solidFill>
                <a:latin typeface="Arial" charset="0"/>
              </a:rPr>
              <a:t>ã </a:t>
            </a:r>
            <a:r>
              <a:rPr lang="vi-VN" sz="3200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FF66CC"/>
                </a:solidFill>
                <a:latin typeface="Arial" charset="0"/>
              </a:rPr>
              <a:t>ọc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sz="3200">
                <a:solidFill>
                  <a:srgbClr val="FF66CC"/>
                </a:solidFill>
                <a:latin typeface="Arial" charset="0"/>
              </a:rPr>
              <a:t>ca ngợi hoà bình, chống chiến tranh.</a:t>
            </a:r>
            <a:endParaRPr lang="en-US" sz="3200" i="1">
              <a:solidFill>
                <a:srgbClr val="FF66CC"/>
              </a:solidFill>
              <a:latin typeface="Arial" charset="0"/>
            </a:endParaRPr>
          </a:p>
        </p:txBody>
      </p:sp>
      <p:sp>
        <p:nvSpPr>
          <p:cNvPr id="7172" name="Line 7"/>
          <p:cNvSpPr>
            <a:spLocks noChangeShapeType="1"/>
          </p:cNvSpPr>
          <p:nvPr/>
        </p:nvSpPr>
        <p:spPr bwMode="auto">
          <a:xfrm>
            <a:off x="4953000" y="1676400"/>
            <a:ext cx="12954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>
            <a:off x="7162800" y="1600200"/>
            <a:ext cx="1143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9"/>
          <p:cNvSpPr>
            <a:spLocks noChangeShapeType="1"/>
          </p:cNvSpPr>
          <p:nvPr/>
        </p:nvSpPr>
        <p:spPr bwMode="auto">
          <a:xfrm>
            <a:off x="304800" y="2209800"/>
            <a:ext cx="6172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8298" name="Rectangle 10"/>
          <p:cNvSpPr>
            <a:spLocks noChangeArrowheads="1"/>
          </p:cNvSpPr>
          <p:nvPr/>
        </p:nvSpPr>
        <p:spPr bwMode="auto">
          <a:xfrm>
            <a:off x="0" y="2209800"/>
            <a:ext cx="9144000" cy="441325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>
                <a:latin typeface="Arial" charset="0"/>
              </a:rPr>
              <a:t> </a:t>
            </a:r>
            <a:r>
              <a:rPr lang="en-US" sz="3200">
                <a:latin typeface="Arial" charset="0"/>
              </a:rPr>
              <a:t>- </a:t>
            </a:r>
            <a:r>
              <a:rPr lang="en-US" sz="3600">
                <a:latin typeface="Arial" charset="0"/>
              </a:rPr>
              <a:t>Những câu chuyện về cuộc sống yên vui, hạnh phúc trong hoà bình.</a:t>
            </a:r>
          </a:p>
          <a:p>
            <a:pPr algn="just"/>
            <a:r>
              <a:rPr lang="en-US" sz="3200" b="0">
                <a:latin typeface="Arial" charset="0"/>
              </a:rPr>
              <a:t> </a:t>
            </a:r>
            <a:r>
              <a:rPr lang="en-US" sz="3600">
                <a:latin typeface="Arial" charset="0"/>
              </a:rPr>
              <a:t>- Những câu chuyện về ý th</a:t>
            </a:r>
            <a:r>
              <a:rPr lang="en-US" sz="3200">
                <a:latin typeface="Arial" charset="0"/>
              </a:rPr>
              <a:t>ức</a:t>
            </a:r>
            <a:r>
              <a:rPr lang="en-US" sz="3600">
                <a:latin typeface="Arial" charset="0"/>
              </a:rPr>
              <a:t> cảnh giác, các hoạt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ộng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ấu tranh bảo vệ cuộc sống hoà bình.</a:t>
            </a:r>
          </a:p>
          <a:p>
            <a:pPr algn="just"/>
            <a:r>
              <a:rPr lang="en-US" sz="3600">
                <a:latin typeface="Arial" charset="0"/>
              </a:rPr>
              <a:t> - Những câu chuyện về truyền thống yêu chuộng hoà bình, giữ quan hệ tốt với các n</a:t>
            </a:r>
            <a:r>
              <a:rPr lang="vi-VN" sz="3600">
                <a:latin typeface="Arial" charset="0"/>
              </a:rPr>
              <a:t>ư</a:t>
            </a:r>
            <a:r>
              <a:rPr lang="en-US" sz="3600">
                <a:latin typeface="Arial" charset="0"/>
              </a:rPr>
              <a:t>ớc láng giềng của dân tộc ta.</a:t>
            </a:r>
          </a:p>
        </p:txBody>
      </p:sp>
    </p:spTree>
  </p:cSld>
  <p:clrMapOvr>
    <a:masterClrMapping/>
  </p:clrMapOvr>
  <p:transition advClick="0" advTm="3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0"/>
            <a:ext cx="67818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i="1" smtClean="0">
                <a:solidFill>
                  <a:srgbClr val="FFFF66"/>
                </a:solidFill>
                <a:latin typeface="Arial" charset="0"/>
              </a:rPr>
              <a:t>       </a:t>
            </a:r>
            <a:r>
              <a:rPr lang="en-US" sz="2800" b="1" i="1" smtClean="0">
                <a:solidFill>
                  <a:srgbClr val="FFFF66"/>
                </a:solidFill>
                <a:latin typeface="Arial" charset="0"/>
              </a:rPr>
              <a:t>Chống chiến tranh xâm l</a:t>
            </a:r>
            <a:r>
              <a:rPr lang="vi-VN" sz="2800" b="1" i="1" smtClean="0">
                <a:solidFill>
                  <a:srgbClr val="FFFF66"/>
                </a:solidFill>
                <a:latin typeface="Arial" charset="0"/>
              </a:rPr>
              <a:t>ư</a:t>
            </a:r>
            <a:r>
              <a:rPr lang="en-US" sz="2800" b="1" i="1" smtClean="0">
                <a:solidFill>
                  <a:srgbClr val="FFFF66"/>
                </a:solidFill>
                <a:latin typeface="Arial" charset="0"/>
              </a:rPr>
              <a:t>ợc</a:t>
            </a:r>
          </a:p>
        </p:txBody>
      </p:sp>
      <p:pic>
        <p:nvPicPr>
          <p:cNvPr id="261124" name="Picture 4" descr="hue68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441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125" name="Picture 5" descr="lambro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609600"/>
            <a:ext cx="4648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1126" name="Picture 6" descr="Td5t09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810000"/>
            <a:ext cx="4343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127" name="Rectangle 7"/>
          <p:cNvSpPr>
            <a:spLocks noChangeArrowheads="1"/>
          </p:cNvSpPr>
          <p:nvPr/>
        </p:nvSpPr>
        <p:spPr bwMode="auto">
          <a:xfrm>
            <a:off x="-238125" y="6400800"/>
            <a:ext cx="4389438" cy="400050"/>
          </a:xfrm>
          <a:prstGeom prst="rect">
            <a:avLst/>
          </a:prstGeom>
          <a:noFill/>
          <a:ln w="12700" cap="sq" algn="ctr">
            <a:solidFill>
              <a:srgbClr val="FFFF66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Ngô Quyền </a:t>
            </a:r>
            <a:r>
              <a:rPr lang="vi-VN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ại phá quân Nam Hán</a:t>
            </a:r>
          </a:p>
        </p:txBody>
      </p:sp>
      <p:pic>
        <p:nvPicPr>
          <p:cNvPr id="261128" name="Picture 8" descr="TV3.2 - trang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3657600"/>
            <a:ext cx="4572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129" name="Rectangle 9"/>
          <p:cNvSpPr>
            <a:spLocks noChangeArrowheads="1"/>
          </p:cNvSpPr>
          <p:nvPr/>
        </p:nvSpPr>
        <p:spPr bwMode="auto">
          <a:xfrm>
            <a:off x="4953000" y="6324600"/>
            <a:ext cx="4191000" cy="533400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</a:t>
            </a: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Khởi nghĩa</a:t>
            </a:r>
            <a:r>
              <a:rPr lang="en-US" b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Hai Bà Tr</a:t>
            </a:r>
            <a:r>
              <a:rPr lang="vi-VN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</a:t>
            </a:r>
          </a:p>
        </p:txBody>
      </p:sp>
      <p:sp>
        <p:nvSpPr>
          <p:cNvPr id="261130" name="Rectangle 10"/>
          <p:cNvSpPr>
            <a:spLocks noChangeArrowheads="1"/>
          </p:cNvSpPr>
          <p:nvPr/>
        </p:nvSpPr>
        <p:spPr bwMode="auto">
          <a:xfrm>
            <a:off x="0" y="3200400"/>
            <a:ext cx="4419600" cy="457200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Sức công phá bom nguyên tử</a:t>
            </a:r>
          </a:p>
        </p:txBody>
      </p:sp>
      <p:sp>
        <p:nvSpPr>
          <p:cNvPr id="261131" name="Rectangle 11"/>
          <p:cNvSpPr>
            <a:spLocks noChangeArrowheads="1"/>
          </p:cNvSpPr>
          <p:nvPr/>
        </p:nvSpPr>
        <p:spPr bwMode="auto">
          <a:xfrm>
            <a:off x="4876800" y="3048000"/>
            <a:ext cx="3276600" cy="533400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>
              <a:defRPr/>
            </a:pPr>
            <a:r>
              <a:rPr lang="en-US" sz="2000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</a:t>
            </a: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Tội ác chiến tranh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1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1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7" grpId="0" animBg="1"/>
      <p:bldP spid="261129" grpId="0" animBg="1"/>
      <p:bldP spid="261130" grpId="0" animBg="1"/>
      <p:bldP spid="2611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457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2400" b="1" i="1" smtClean="0">
                <a:solidFill>
                  <a:srgbClr val="FFFF66"/>
                </a:solidFill>
              </a:rPr>
              <a:t> </a:t>
            </a:r>
          </a:p>
        </p:txBody>
      </p:sp>
      <p:pic>
        <p:nvPicPr>
          <p:cNvPr id="262149" name="Picture 5" descr="Tieng-Viet-5-Tap-1-SGK-Tr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3352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2152" name="Rectangle 8"/>
          <p:cNvSpPr>
            <a:spLocks noChangeArrowheads="1"/>
          </p:cNvSpPr>
          <p:nvPr/>
        </p:nvSpPr>
        <p:spPr bwMode="auto">
          <a:xfrm>
            <a:off x="0" y="2743200"/>
            <a:ext cx="3352800" cy="708025"/>
          </a:xfrm>
          <a:prstGeom prst="rect">
            <a:avLst/>
          </a:prstGeom>
          <a:noFill/>
          <a:ln w="12700" cap="sq" algn="ctr">
            <a:solidFill>
              <a:srgbClr val="FFFF66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Chúng tôi muốn thế </a:t>
            </a:r>
          </a:p>
          <a:p>
            <a:pPr algn="l">
              <a:defRPr/>
            </a:pP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giới này mãi hoà bình.</a:t>
            </a:r>
          </a:p>
        </p:txBody>
      </p:sp>
      <p:sp>
        <p:nvSpPr>
          <p:cNvPr id="262154" name="Rectangle 10"/>
          <p:cNvSpPr>
            <a:spLocks noChangeArrowheads="1"/>
          </p:cNvSpPr>
          <p:nvPr/>
        </p:nvSpPr>
        <p:spPr bwMode="auto">
          <a:xfrm>
            <a:off x="-19050" y="0"/>
            <a:ext cx="5235575" cy="46196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Yên vui, hạnh phúc trong hoà bình</a:t>
            </a:r>
          </a:p>
        </p:txBody>
      </p:sp>
      <p:pic>
        <p:nvPicPr>
          <p:cNvPr id="262155" name="Picture 11" descr="langquev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533400"/>
            <a:ext cx="2819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2156" name="Picture 12" descr="images1021927_QuocToan-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533400"/>
            <a:ext cx="2971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2157" name="Rectangle 13"/>
          <p:cNvSpPr>
            <a:spLocks noChangeArrowheads="1"/>
          </p:cNvSpPr>
          <p:nvPr/>
        </p:nvSpPr>
        <p:spPr bwMode="auto">
          <a:xfrm>
            <a:off x="4038600" y="3048000"/>
            <a:ext cx="4038600" cy="400050"/>
          </a:xfrm>
          <a:prstGeom prst="rect">
            <a:avLst/>
          </a:prstGeom>
          <a:noFill/>
          <a:ln w="12700" cap="sq" algn="ctr">
            <a:solidFill>
              <a:srgbClr val="FFFF66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Làng quê yên bình</a:t>
            </a:r>
          </a:p>
        </p:txBody>
      </p:sp>
      <p:pic>
        <p:nvPicPr>
          <p:cNvPr id="262158" name="Picture 14" descr="small_1552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657600"/>
            <a:ext cx="3276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2159" name="Picture 15" descr="images546827_Dua-ghe-ngo-(2)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3657600"/>
            <a:ext cx="2819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2160" name="Picture 16" descr="chohoa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76600" y="3657600"/>
            <a:ext cx="3048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2161" name="Rectangle 17"/>
          <p:cNvSpPr>
            <a:spLocks noChangeArrowheads="1"/>
          </p:cNvSpPr>
          <p:nvPr/>
        </p:nvSpPr>
        <p:spPr bwMode="auto">
          <a:xfrm>
            <a:off x="0" y="6248400"/>
            <a:ext cx="3200400" cy="400050"/>
          </a:xfrm>
          <a:prstGeom prst="rect">
            <a:avLst/>
          </a:prstGeom>
          <a:noFill/>
          <a:ln w="12700" cap="sq" algn="ctr">
            <a:solidFill>
              <a:srgbClr val="FFFF66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</a:t>
            </a: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Gia </a:t>
            </a:r>
            <a:r>
              <a:rPr lang="vi-VN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ình hạnh phúc</a:t>
            </a:r>
          </a:p>
        </p:txBody>
      </p:sp>
      <p:sp>
        <p:nvSpPr>
          <p:cNvPr id="262163" name="Rectangle 19"/>
          <p:cNvSpPr>
            <a:spLocks noChangeArrowheads="1"/>
          </p:cNvSpPr>
          <p:nvPr/>
        </p:nvSpPr>
        <p:spPr bwMode="auto">
          <a:xfrm>
            <a:off x="4105275" y="6248400"/>
            <a:ext cx="4048125" cy="400050"/>
          </a:xfrm>
          <a:prstGeom prst="rect">
            <a:avLst/>
          </a:prstGeom>
          <a:noFill/>
          <a:ln w="12700" cap="sq" algn="ctr">
            <a:solidFill>
              <a:srgbClr val="FFFF66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Vui xuân mới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2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2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2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2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2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2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2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2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2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2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2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2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2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2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2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2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52" grpId="0" animBg="1"/>
      <p:bldP spid="262157" grpId="0" animBg="1"/>
      <p:bldP spid="262161" grpId="0" animBg="1"/>
      <p:bldP spid="2621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3" name="Rectangle 5"/>
          <p:cNvSpPr>
            <a:spLocks noChangeArrowheads="1"/>
          </p:cNvSpPr>
          <p:nvPr/>
        </p:nvSpPr>
        <p:spPr bwMode="auto">
          <a:xfrm>
            <a:off x="381000" y="2209800"/>
            <a:ext cx="8763000" cy="341630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3600" i="1">
                <a:solidFill>
                  <a:srgbClr val="FFFF66"/>
                </a:solidFill>
                <a:latin typeface="Arial" charset="0"/>
              </a:rPr>
              <a:t>Tiêu chí </a:t>
            </a:r>
            <a:r>
              <a:rPr lang="vi-VN" sz="3600" i="1">
                <a:solidFill>
                  <a:srgbClr val="FFFF66"/>
                </a:solidFill>
                <a:latin typeface="Arial" charset="0"/>
              </a:rPr>
              <a:t>đ</a:t>
            </a:r>
            <a:r>
              <a:rPr lang="en-US" sz="3600" i="1">
                <a:solidFill>
                  <a:srgbClr val="FFFF66"/>
                </a:solidFill>
                <a:latin typeface="Arial" charset="0"/>
              </a:rPr>
              <a:t>ánh giá, nhận xét:</a:t>
            </a:r>
          </a:p>
          <a:p>
            <a:pPr algn="l">
              <a:buFontTx/>
              <a:buChar char="-"/>
            </a:pPr>
            <a:r>
              <a:rPr lang="en-US" sz="4000">
                <a:latin typeface="Arial" charset="0"/>
              </a:rPr>
              <a:t>Đúng chủ điểm</a:t>
            </a:r>
            <a:r>
              <a:rPr lang="en-US" sz="5400">
                <a:latin typeface="Arial" charset="0"/>
              </a:rPr>
              <a:t>.</a:t>
            </a:r>
          </a:p>
          <a:p>
            <a:pPr algn="l">
              <a:buFontTx/>
              <a:buChar char="-"/>
            </a:pPr>
            <a:r>
              <a:rPr lang="en-US" sz="3600" i="1">
                <a:latin typeface="Arial" charset="0"/>
              </a:rPr>
              <a:t> </a:t>
            </a:r>
            <a:r>
              <a:rPr lang="en-US" sz="3600">
                <a:latin typeface="Arial" charset="0"/>
              </a:rPr>
              <a:t>Cách diễn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ạt: lời kể,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iệu bộ, cử chỉ.</a:t>
            </a:r>
          </a:p>
          <a:p>
            <a:pPr algn="l">
              <a:buFontTx/>
              <a:buChar char="-"/>
            </a:pPr>
            <a:r>
              <a:rPr lang="en-US" sz="3600">
                <a:latin typeface="Arial" charset="0"/>
              </a:rPr>
              <a:t>Chuyện ngoài   SGK</a:t>
            </a:r>
          </a:p>
          <a:p>
            <a:pPr algn="l">
              <a:buFontTx/>
              <a:buChar char="-"/>
            </a:pPr>
            <a:r>
              <a:rPr lang="en-US" sz="4800">
                <a:latin typeface="Arial" charset="0"/>
              </a:rPr>
              <a:t>N</a:t>
            </a:r>
            <a:r>
              <a:rPr lang="en-US" sz="3600">
                <a:latin typeface="Arial" charset="0"/>
              </a:rPr>
              <a:t>êu đúng ý nghĩa câu chuyện</a:t>
            </a:r>
          </a:p>
        </p:txBody>
      </p:sp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562" tIns="46038" rIns="182562" bIns="46038"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i="1" u="sng">
                <a:solidFill>
                  <a:srgbClr val="FFFF66"/>
                </a:solidFill>
                <a:latin typeface="Arial" charset="0"/>
              </a:rPr>
              <a:t>Đề bài: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>
                <a:solidFill>
                  <a:srgbClr val="FF66CC"/>
                </a:solidFill>
                <a:latin typeface="Arial" charset="0"/>
              </a:rPr>
              <a:t>Kể lại một câu chuyện em </a:t>
            </a:r>
            <a:r>
              <a:rPr lang="vi-VN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66CC"/>
                </a:solidFill>
                <a:latin typeface="Arial" charset="0"/>
              </a:rPr>
              <a:t>ã  nghe hay </a:t>
            </a:r>
            <a:r>
              <a:rPr lang="vi-VN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66CC"/>
                </a:solidFill>
                <a:latin typeface="Arial" charset="0"/>
              </a:rPr>
              <a:t>ã </a:t>
            </a:r>
            <a:r>
              <a:rPr lang="vi-VN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66CC"/>
                </a:solidFill>
                <a:latin typeface="Arial" charset="0"/>
              </a:rPr>
              <a:t>ọc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>
                <a:solidFill>
                  <a:srgbClr val="FF66CC"/>
                </a:solidFill>
                <a:latin typeface="Arial" charset="0"/>
              </a:rPr>
              <a:t>ca ngợi hoà bình, chống chiến tranh.</a:t>
            </a:r>
            <a:endParaRPr lang="en-US" i="1">
              <a:solidFill>
                <a:srgbClr val="FF66CC"/>
              </a:solidFill>
              <a:latin typeface="Arial" charset="0"/>
            </a:endParaRPr>
          </a:p>
        </p:txBody>
      </p:sp>
      <p:sp>
        <p:nvSpPr>
          <p:cNvPr id="10244" name="Line 7"/>
          <p:cNvSpPr>
            <a:spLocks noChangeShapeType="1"/>
          </p:cNvSpPr>
          <p:nvPr/>
        </p:nvSpPr>
        <p:spPr bwMode="auto">
          <a:xfrm>
            <a:off x="4724400" y="1143000"/>
            <a:ext cx="12954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7010400" y="1143000"/>
            <a:ext cx="10668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9"/>
          <p:cNvSpPr>
            <a:spLocks noChangeShapeType="1"/>
          </p:cNvSpPr>
          <p:nvPr/>
        </p:nvSpPr>
        <p:spPr bwMode="auto">
          <a:xfrm>
            <a:off x="228600" y="1752600"/>
            <a:ext cx="6172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2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29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29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29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3048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562" tIns="46038" rIns="182562" bIns="46038"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i="1" u="sng">
                <a:solidFill>
                  <a:srgbClr val="FFFF66"/>
                </a:solidFill>
                <a:latin typeface="Arial" charset="0"/>
              </a:rPr>
              <a:t>Đề bài: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>
                <a:solidFill>
                  <a:srgbClr val="FF66CC"/>
                </a:solidFill>
                <a:latin typeface="Arial" charset="0"/>
              </a:rPr>
              <a:t>Kể lại một câu chuyện em </a:t>
            </a:r>
            <a:r>
              <a:rPr lang="vi-VN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66CC"/>
                </a:solidFill>
                <a:latin typeface="Arial" charset="0"/>
              </a:rPr>
              <a:t>ã  nghe hay </a:t>
            </a:r>
            <a:r>
              <a:rPr lang="vi-VN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66CC"/>
                </a:solidFill>
                <a:latin typeface="Arial" charset="0"/>
              </a:rPr>
              <a:t>ã </a:t>
            </a:r>
            <a:r>
              <a:rPr lang="vi-VN">
                <a:solidFill>
                  <a:srgbClr val="FF66CC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66CC"/>
                </a:solidFill>
                <a:latin typeface="Arial" charset="0"/>
              </a:rPr>
              <a:t>ọc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>
                <a:solidFill>
                  <a:srgbClr val="FF66CC"/>
                </a:solidFill>
                <a:latin typeface="Arial" charset="0"/>
              </a:rPr>
              <a:t>ca ngợi hoà bình, chống chiến tranh.</a:t>
            </a:r>
            <a:endParaRPr lang="en-US" i="1">
              <a:solidFill>
                <a:srgbClr val="FF66CC"/>
              </a:solidFill>
              <a:latin typeface="Arial" charset="0"/>
            </a:endParaRPr>
          </a:p>
        </p:txBody>
      </p:sp>
      <p:sp>
        <p:nvSpPr>
          <p:cNvPr id="11267" name="Line 5"/>
          <p:cNvSpPr>
            <a:spLocks noChangeShapeType="1"/>
          </p:cNvSpPr>
          <p:nvPr/>
        </p:nvSpPr>
        <p:spPr bwMode="auto">
          <a:xfrm>
            <a:off x="4724400" y="1219200"/>
            <a:ext cx="1371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Line 6"/>
          <p:cNvSpPr>
            <a:spLocks noChangeShapeType="1"/>
          </p:cNvSpPr>
          <p:nvPr/>
        </p:nvSpPr>
        <p:spPr bwMode="auto">
          <a:xfrm>
            <a:off x="7086600" y="1219200"/>
            <a:ext cx="9906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7"/>
          <p:cNvSpPr>
            <a:spLocks noChangeShapeType="1"/>
          </p:cNvSpPr>
          <p:nvPr/>
        </p:nvSpPr>
        <p:spPr bwMode="auto">
          <a:xfrm>
            <a:off x="304800" y="1676400"/>
            <a:ext cx="6172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1828800" y="2057400"/>
            <a:ext cx="4648200" cy="58420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GỢI Ý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304800" y="3276600"/>
            <a:ext cx="8534400" cy="206216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en-US" sz="3200">
                <a:solidFill>
                  <a:srgbClr val="FFFF66"/>
                </a:solidFill>
                <a:latin typeface="Arial" charset="0"/>
              </a:rPr>
              <a:t>Em thích nhân vật nào? Vì sao?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3200">
                <a:solidFill>
                  <a:srgbClr val="FFFF66"/>
                </a:solidFill>
                <a:latin typeface="Arial" charset="0"/>
              </a:rPr>
              <a:t>2. Chi tiết nào hay nhất?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3200">
                <a:solidFill>
                  <a:srgbClr val="FFFF66"/>
                </a:solidFill>
                <a:latin typeface="Arial" charset="0"/>
              </a:rPr>
              <a:t>3. Câu chuyện muốn nói lên điều gì?</a:t>
            </a:r>
          </a:p>
        </p:txBody>
      </p:sp>
      <p:sp>
        <p:nvSpPr>
          <p:cNvPr id="269322" name="Text Box 10"/>
          <p:cNvSpPr txBox="1">
            <a:spLocks noChangeArrowheads="1"/>
          </p:cNvSpPr>
          <p:nvPr/>
        </p:nvSpPr>
        <p:spPr bwMode="auto">
          <a:xfrm>
            <a:off x="2133600" y="5715000"/>
            <a:ext cx="4419600" cy="5238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KỂ THEO NHÓM ĐÔI</a:t>
            </a:r>
          </a:p>
        </p:txBody>
      </p:sp>
    </p:spTree>
  </p:cSld>
  <p:clrMapOvr>
    <a:masterClrMapping/>
  </p:clrMapOvr>
  <p:transition advClick="0" advTm="3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1" grpId="0"/>
      <p:bldP spid="269322" grpId="0"/>
    </p:bldLst>
  </p:timing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4096</TotalTime>
  <Words>456</Words>
  <Application>Microsoft PowerPoint 7.0</Application>
  <PresentationFormat>On-screen Show (4:3)</PresentationFormat>
  <Paragraphs>54</Paragraphs>
  <Slides>10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VNI-Times</vt:lpstr>
      <vt:lpstr>Arial</vt:lpstr>
      <vt:lpstr>Times New Roman</vt:lpstr>
      <vt:lpstr>Wingdings</vt:lpstr>
      <vt:lpstr>Training</vt:lpstr>
      <vt:lpstr>Slide 1</vt:lpstr>
      <vt:lpstr>Slide 2</vt:lpstr>
      <vt:lpstr>Slide 3</vt:lpstr>
      <vt:lpstr>Slide 4</vt:lpstr>
      <vt:lpstr>Slide 5</vt:lpstr>
      <vt:lpstr>Slide 6</vt:lpstr>
      <vt:lpstr> 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134</cp:revision>
  <cp:lastPrinted>1601-01-01T00:00:00Z</cp:lastPrinted>
  <dcterms:created xsi:type="dcterms:W3CDTF">1601-01-01T00:00:00Z</dcterms:created>
  <dcterms:modified xsi:type="dcterms:W3CDTF">2016-06-30T02:54:25Z</dcterms:modified>
</cp:coreProperties>
</file>